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7" r:id="rId9"/>
    <p:sldId id="266" r:id="rId10"/>
    <p:sldId id="270" r:id="rId11"/>
    <p:sldId id="271" r:id="rId12"/>
    <p:sldId id="272" r:id="rId13"/>
    <p:sldId id="273" r:id="rId14"/>
    <p:sldId id="269" r:id="rId15"/>
    <p:sldId id="274" r:id="rId16"/>
    <p:sldId id="275" r:id="rId17"/>
    <p:sldId id="276" r:id="rId18"/>
    <p:sldId id="277" r:id="rId1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464"/>
    <a:srgbClr val="DB142D"/>
    <a:srgbClr val="FFABAB"/>
    <a:srgbClr val="FF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CDE844-D068-43A3-8982-C1177E12C072}" type="datetimeFigureOut">
              <a:rPr lang="it-IT" smtClean="0"/>
              <a:t>30/06/2022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410059-C204-4F38-BD2F-B546E87142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4598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10059-C204-4F38-BD2F-B546E871425C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669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341CF9-C5CD-97A6-A316-462FB0D7A5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9D24814-18E0-FFF9-F28A-3E4E89FFC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6630430-8424-F8D5-1A11-D276C206C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07E6-BDE1-4DBD-811A-37813F4DE3EF}" type="datetimeFigureOut">
              <a:rPr lang="it-IT" smtClean="0"/>
              <a:t>30/06/2022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682CA8D-4A43-AB92-1692-D3C49FC94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39895CE-48FC-8C2D-CD8B-C0EAB45B7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F3E9-E465-49E3-9795-00126FC3261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6817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C888A2-8EC0-8010-8350-081679B90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5C9EA8E-2A69-F9F5-E3DC-CA021F74BC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7145C3D-BF70-362B-E400-9F845FCD0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07E6-BDE1-4DBD-811A-37813F4DE3EF}" type="datetimeFigureOut">
              <a:rPr lang="it-IT" smtClean="0"/>
              <a:t>30/06/2022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952E816-E8C0-92F9-048B-6693F25CE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AF65517-6281-A418-25D1-BBBD117C2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F3E9-E465-49E3-9795-00126FC3261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2647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A264D5C7-4FDB-A57B-0E61-718FB45C0F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EC372B5-509E-F3D9-5671-7BB61DB530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1E2F6E2-30A0-D711-FB04-A691F30D6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07E6-BDE1-4DBD-811A-37813F4DE3EF}" type="datetimeFigureOut">
              <a:rPr lang="it-IT" smtClean="0"/>
              <a:t>30/06/2022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037E021-217D-317C-3D99-77F7FCE7B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69DD915-8BB5-D58A-8E85-5C9EDF988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F3E9-E465-49E3-9795-00126FC3261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4083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F9D47B-ABC0-F0D8-5F72-575EACA8D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175AAA-5DAA-CA5D-9C38-A0614C9AF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3E928C0-1912-259C-5CFD-0D755032E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07E6-BDE1-4DBD-811A-37813F4DE3EF}" type="datetimeFigureOut">
              <a:rPr lang="it-IT" smtClean="0"/>
              <a:t>30/06/2022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529F890-DBEB-44F4-C279-985AD6489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41AA293-76B7-B8E0-30C0-6FEDAF1E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F3E9-E465-49E3-9795-00126FC3261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9440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2E8067-29EF-47CF-7614-8B91D719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7E6824C-7623-7C79-940F-E3D2FA6CE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A432E9E-7820-2834-7808-6E0EF2B0A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07E6-BDE1-4DBD-811A-37813F4DE3EF}" type="datetimeFigureOut">
              <a:rPr lang="it-IT" smtClean="0"/>
              <a:t>30/06/2022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00A00F2-D8DA-916A-42CF-4AFF4E09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1E3550E-C7A3-913B-5B46-2161A4B25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F3E9-E465-49E3-9795-00126FC3261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1933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1D6A82-A02F-4DE8-FD27-A5378FE04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EFC165-C984-0CBA-A61C-AB4A15407B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1102B3C-2C52-40E9-7013-40E00CD3F6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06C2F82-CD67-51E3-7647-8653CFB4E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07E6-BDE1-4DBD-811A-37813F4DE3EF}" type="datetimeFigureOut">
              <a:rPr lang="it-IT" smtClean="0"/>
              <a:t>30/06/2022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116BC8A-BA3A-3612-21C7-C8DACEB4C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CEC83B8-099D-AE8B-EA62-47F09C2CC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F3E9-E465-49E3-9795-00126FC3261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3939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6BD5CA-EAA5-D697-6485-88D94C825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6E6BCE6-FECD-4623-E646-21EAD79CC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1CCE33F-F9F8-0B86-CDCA-22FF63C5E2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EB426B5-87BB-A9F2-54D1-C00F5DBED6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56C9CBC-E1F6-D8E5-C000-4C1E68F7A7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236ACAA-BF8B-B2A0-4F13-A7109CE73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07E6-BDE1-4DBD-811A-37813F4DE3EF}" type="datetimeFigureOut">
              <a:rPr lang="it-IT" smtClean="0"/>
              <a:t>30/06/2022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274B9A6-340B-740C-EAF4-4C296F9C5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5C2DB8C-FB5F-AFBB-9132-EFC1CC51F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F3E9-E465-49E3-9795-00126FC3261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9682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5FC034-BAED-6D8E-3E77-4A07EE7F4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429C042-ABC0-3FD2-29A4-1A1B673DF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07E6-BDE1-4DBD-811A-37813F4DE3EF}" type="datetimeFigureOut">
              <a:rPr lang="it-IT" smtClean="0"/>
              <a:t>30/06/2022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7AE8D35-5F6B-8FD3-C466-6611EE63F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43BF918-7B50-D3A7-34C2-13BC3C186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F3E9-E465-49E3-9795-00126FC3261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9408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17B2344-7039-CBE8-71C4-852AF74DB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07E6-BDE1-4DBD-811A-37813F4DE3EF}" type="datetimeFigureOut">
              <a:rPr lang="it-IT" smtClean="0"/>
              <a:t>30/06/2022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7CA520-A28E-A1A2-1F2B-060406A41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438063B-B8F4-B7D3-1359-37C1DF7B4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F3E9-E465-49E3-9795-00126FC3261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4607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DAB1CE-BF9B-11CB-CBAF-BEB35D9FB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4ACF2AD-737C-2365-E5A1-7FE026713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F74564B-BA01-1560-910D-9F8B6D40E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D660A8E-8DB7-6A4E-E6B3-CE4CD2E57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07E6-BDE1-4DBD-811A-37813F4DE3EF}" type="datetimeFigureOut">
              <a:rPr lang="it-IT" smtClean="0"/>
              <a:t>30/06/2022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85FCEF0-9622-DDEA-3980-8D34AF7B4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EEF83CF-719E-DAD9-A816-5AD7698DB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F3E9-E465-49E3-9795-00126FC3261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624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F74BC6-40D2-B71E-AC48-55618674C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FE741C0-ADF5-9A6B-7300-C0B8D7678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7B89DB4-7415-8F13-1F00-0B017ED08B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D5946A4-936B-9530-FEC0-BF752E924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07E6-BDE1-4DBD-811A-37813F4DE3EF}" type="datetimeFigureOut">
              <a:rPr lang="it-IT" smtClean="0"/>
              <a:t>30/06/2022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C4935B0-75FA-7B07-F315-03136BADF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71FD2C7-E779-9B49-FB3B-2FF2D7DA1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F3E9-E465-49E3-9795-00126FC3261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6262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CEAD21D-6037-50A0-6357-505FC1E2D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CBAE48-34E5-25F2-09E6-04040170C4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DF79545-E822-2FE1-D24E-D4E7CA66C3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307E6-BDE1-4DBD-811A-37813F4DE3EF}" type="datetimeFigureOut">
              <a:rPr lang="it-IT" smtClean="0"/>
              <a:t>30/06/2022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9EDC1AB-8A8C-9892-565A-B92AB800E3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BA607BB-521D-C41F-E98E-3F43AD4B00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FF3E9-E465-49E3-9795-00126FC3261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9739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ransitfeeds.com/p/trenord/724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treno, rotaie, stazione, piattaforma&#10;&#10;Descrizione generata automaticamente">
            <a:extLst>
              <a:ext uri="{FF2B5EF4-FFF2-40B4-BE49-F238E27FC236}">
                <a16:creationId xmlns:a16="http://schemas.microsoft.com/office/drawing/2014/main" id="{E34476DF-CBF0-04BF-865F-722F436F95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7" r="9428" b="982"/>
          <a:stretch/>
        </p:blipFill>
        <p:spPr>
          <a:xfrm>
            <a:off x="0" y="39575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A5C4345-ACDA-6842-DC09-3D0E674558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9781" y="1428572"/>
            <a:ext cx="4932219" cy="2461762"/>
          </a:xfrm>
        </p:spPr>
        <p:txBody>
          <a:bodyPr anchor="b">
            <a:noAutofit/>
          </a:bodyPr>
          <a:lstStyle/>
          <a:p>
            <a:r>
              <a:rPr lang="it-IT" sz="540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lang="it-IT" sz="5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Analysis</a:t>
            </a:r>
            <a:br>
              <a:rPr lang="it-IT" sz="5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5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br>
              <a:rPr lang="it-IT" sz="5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5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Trenord </a:t>
            </a:r>
            <a:r>
              <a:rPr lang="it-IT" sz="540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endParaRPr lang="it-IT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F967C8E-B2AF-FEAA-5A36-977A40A78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pPr algn="l"/>
            <a:r>
              <a:rPr lang="it-IT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Alberici Federico - 808058</a:t>
            </a:r>
            <a:b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Gherardi Alessandro - 817084</a:t>
            </a:r>
            <a:b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Locatelli Simone Giuseppe - 816781</a:t>
            </a:r>
            <a:endParaRPr lang="it-IT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9855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17B06C31-F6F6-21E4-30FE-502265A0B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236"/>
            <a:ext cx="10515600" cy="835602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FF0000"/>
                </a:solidFill>
                <a:cs typeface="Arial" panose="020B0604020202020204" pitchFamily="34" charset="0"/>
              </a:rPr>
              <a:t>Quali sono le stazioni più importanti?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5D83078-9C3C-B24E-33F8-D7D8BBB6FA0C}"/>
              </a:ext>
            </a:extLst>
          </p:cNvPr>
          <p:cNvSpPr txBox="1"/>
          <p:nvPr/>
        </p:nvSpPr>
        <p:spPr>
          <a:xfrm>
            <a:off x="1253231" y="1098838"/>
            <a:ext cx="9685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BRESCIA, MONZA, SARONNO</a:t>
            </a:r>
            <a:r>
              <a:rPr lang="it-IT" sz="2400" dirty="0">
                <a:sym typeface="Wingdings" panose="05000000000000000000" pitchFamily="2" charset="2"/>
              </a:rPr>
              <a:t> Stazioni col maggior numero di binari uscenti</a:t>
            </a:r>
            <a:endParaRPr lang="it-IT" sz="2400" dirty="0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CBB27C03-4A63-3B29-D15B-4943CC56F6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1930" y="1572579"/>
            <a:ext cx="10048139" cy="502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434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17B06C31-F6F6-21E4-30FE-502265A0B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236"/>
            <a:ext cx="10515600" cy="835602"/>
          </a:xfrm>
        </p:spPr>
        <p:txBody>
          <a:bodyPr/>
          <a:lstStyle/>
          <a:p>
            <a:pPr algn="ctr"/>
            <a:r>
              <a:rPr lang="it-IT" b="1">
                <a:solidFill>
                  <a:srgbClr val="FF0000"/>
                </a:solidFill>
                <a:cs typeface="Arial" panose="020B0604020202020204" pitchFamily="34" charset="0"/>
              </a:rPr>
              <a:t>Quali sono le stazioni più importanti?</a:t>
            </a:r>
            <a:endParaRPr lang="it-IT" b="1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5D83078-9C3C-B24E-33F8-D7D8BBB6FA0C}"/>
              </a:ext>
            </a:extLst>
          </p:cNvPr>
          <p:cNvSpPr txBox="1"/>
          <p:nvPr/>
        </p:nvSpPr>
        <p:spPr>
          <a:xfrm>
            <a:off x="290004" y="1098838"/>
            <a:ext cx="11611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MILANO LAMBRATE </a:t>
            </a:r>
            <a:r>
              <a:rPr lang="it-IT" sz="2400" dirty="0">
                <a:sym typeface="Wingdings" panose="05000000000000000000" pitchFamily="2" charset="2"/>
              </a:rPr>
              <a:t> Stazione in cui passano la maggior parte dei percorsi minimi</a:t>
            </a:r>
            <a:endParaRPr lang="it-IT" sz="2400" dirty="0"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60D6F345-EFF7-70D2-8691-027B83F3D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823" y="1560503"/>
            <a:ext cx="10226352" cy="511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51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17B06C31-F6F6-21E4-30FE-502265A0B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236"/>
            <a:ext cx="10515600" cy="835602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FF0000"/>
                </a:solidFill>
                <a:cs typeface="Arial" panose="020B0604020202020204" pitchFamily="34" charset="0"/>
              </a:rPr>
              <a:t>Quali sono le stazioni più importanti?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5D83078-9C3C-B24E-33F8-D7D8BBB6FA0C}"/>
              </a:ext>
            </a:extLst>
          </p:cNvPr>
          <p:cNvSpPr txBox="1"/>
          <p:nvPr/>
        </p:nvSpPr>
        <p:spPr>
          <a:xfrm>
            <a:off x="236873" y="990035"/>
            <a:ext cx="11718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MILANO CENTRALE </a:t>
            </a:r>
            <a:r>
              <a:rPr lang="it-IT" sz="2000" dirty="0">
                <a:sym typeface="Wingdings" panose="05000000000000000000" pitchFamily="2" charset="2"/>
              </a:rPr>
              <a:t> Stazione più al centro della rete, ovvero da cui è più facile raggiungere le altre stazioni</a:t>
            </a:r>
            <a:endParaRPr lang="it-IT" sz="2000" dirty="0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5722A6D1-CFB6-25CE-B7DA-009AF51C6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838" y="1455459"/>
            <a:ext cx="10640962" cy="531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010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17B06C31-F6F6-21E4-30FE-502265A0B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236"/>
            <a:ext cx="10515600" cy="835602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FF0000"/>
                </a:solidFill>
                <a:cs typeface="Arial" panose="020B0604020202020204" pitchFamily="34" charset="0"/>
              </a:rPr>
              <a:t>Quali sono le stazioni più importanti?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5D83078-9C3C-B24E-33F8-D7D8BBB6FA0C}"/>
              </a:ext>
            </a:extLst>
          </p:cNvPr>
          <p:cNvSpPr txBox="1"/>
          <p:nvPr/>
        </p:nvSpPr>
        <p:spPr>
          <a:xfrm>
            <a:off x="1828800" y="959151"/>
            <a:ext cx="8824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TREVIGLIO </a:t>
            </a:r>
            <a:r>
              <a:rPr lang="it-IT" sz="2400" dirty="0">
                <a:sym typeface="Wingdings" panose="05000000000000000000" pitchFamily="2" charset="2"/>
              </a:rPr>
              <a:t> Stazione più collegata a nodi importanti</a:t>
            </a:r>
            <a:endParaRPr lang="it-IT" sz="2400" dirty="0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D1654143-C02B-785F-8E49-7E742491F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0600" y="1420816"/>
            <a:ext cx="10363200" cy="517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893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17B06C31-F6F6-21E4-30FE-502265A0B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453"/>
            <a:ext cx="10515600" cy="835602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FF0000"/>
                </a:solidFill>
                <a:cs typeface="Arial" panose="020B0604020202020204" pitchFamily="34" charset="0"/>
              </a:rPr>
              <a:t>MERGED MEASURE</a:t>
            </a:r>
          </a:p>
        </p:txBody>
      </p:sp>
      <p:graphicFrame>
        <p:nvGraphicFramePr>
          <p:cNvPr id="3" name="Tabella 5">
            <a:extLst>
              <a:ext uri="{FF2B5EF4-FFF2-40B4-BE49-F238E27FC236}">
                <a16:creationId xmlns:a16="http://schemas.microsoft.com/office/drawing/2014/main" id="{7D13C5FA-3ED9-8BB8-D186-DD7CE1B5C8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659033"/>
              </p:ext>
            </p:extLst>
          </p:nvPr>
        </p:nvGraphicFramePr>
        <p:xfrm>
          <a:off x="540326" y="1269305"/>
          <a:ext cx="4493492" cy="4983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194">
                  <a:extLst>
                    <a:ext uri="{9D8B030D-6E8A-4147-A177-3AD203B41FA5}">
                      <a16:colId xmlns:a16="http://schemas.microsoft.com/office/drawing/2014/main" val="4032485910"/>
                    </a:ext>
                  </a:extLst>
                </a:gridCol>
                <a:gridCol w="1742298">
                  <a:extLst>
                    <a:ext uri="{9D8B030D-6E8A-4147-A177-3AD203B41FA5}">
                      <a16:colId xmlns:a16="http://schemas.microsoft.com/office/drawing/2014/main" val="1572873143"/>
                    </a:ext>
                  </a:extLst>
                </a:gridCol>
              </a:tblGrid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Names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308784"/>
                  </a:ext>
                </a:extLst>
              </a:tr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MILANO LAMBRATE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4,986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376236"/>
                  </a:ext>
                </a:extLst>
              </a:tr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MONZA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4,9533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235960"/>
                  </a:ext>
                </a:extLst>
              </a:tr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TREVIGLIO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4,9416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496289"/>
                  </a:ext>
                </a:extLst>
              </a:tr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MILANO ROGOREDO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4,9276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10114"/>
                  </a:ext>
                </a:extLst>
              </a:tr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RHO FIERA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4,9089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7848867"/>
                  </a:ext>
                </a:extLst>
              </a:tr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PAVIA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4,8995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685246"/>
                  </a:ext>
                </a:extLst>
              </a:tr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BRESCIA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4,8808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724369"/>
                  </a:ext>
                </a:extLst>
              </a:tr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MILANO PORTA GARIBALDI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4,8785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947320"/>
                  </a:ext>
                </a:extLst>
              </a:tr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LECCO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4,8598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298494"/>
                  </a:ext>
                </a:extLst>
              </a:tr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GALLARATE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4,8596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587675"/>
                  </a:ext>
                </a:extLst>
              </a:tr>
            </a:tbl>
          </a:graphicData>
        </a:graphic>
      </p:graphicFrame>
      <p:graphicFrame>
        <p:nvGraphicFramePr>
          <p:cNvPr id="8" name="Tabella 5">
            <a:extLst>
              <a:ext uri="{FF2B5EF4-FFF2-40B4-BE49-F238E27FC236}">
                <a16:creationId xmlns:a16="http://schemas.microsoft.com/office/drawing/2014/main" id="{0ECFD60D-3361-F466-45B0-55ACE32E55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407242"/>
              </p:ext>
            </p:extLst>
          </p:nvPr>
        </p:nvGraphicFramePr>
        <p:xfrm>
          <a:off x="7158184" y="1273228"/>
          <a:ext cx="4493493" cy="4983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195">
                  <a:extLst>
                    <a:ext uri="{9D8B030D-6E8A-4147-A177-3AD203B41FA5}">
                      <a16:colId xmlns:a16="http://schemas.microsoft.com/office/drawing/2014/main" val="4032485910"/>
                    </a:ext>
                  </a:extLst>
                </a:gridCol>
                <a:gridCol w="1742298">
                  <a:extLst>
                    <a:ext uri="{9D8B030D-6E8A-4147-A177-3AD203B41FA5}">
                      <a16:colId xmlns:a16="http://schemas.microsoft.com/office/drawing/2014/main" val="1572873143"/>
                    </a:ext>
                  </a:extLst>
                </a:gridCol>
              </a:tblGrid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Names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308784"/>
                  </a:ext>
                </a:extLst>
              </a:tr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MONZA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4,9439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376236"/>
                  </a:ext>
                </a:extLst>
              </a:tr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MOLANOLAMBRATE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4,9136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235960"/>
                  </a:ext>
                </a:extLst>
              </a:tr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MOLANO ROGOREDO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4,8925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496289"/>
                  </a:ext>
                </a:extLst>
              </a:tr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MILANOGRECO PIRELLI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4,8738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10114"/>
                  </a:ext>
                </a:extLst>
              </a:tr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SESTO S.GIOVANNI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4,8224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7848867"/>
                  </a:ext>
                </a:extLst>
              </a:tr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RHO FIERA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4,8178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685246"/>
                  </a:ext>
                </a:extLst>
              </a:tr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GALLARATE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4,8037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724369"/>
                  </a:ext>
                </a:extLst>
              </a:tr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BUSTO ARSIZIO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4,7196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947320"/>
                  </a:ext>
                </a:extLst>
              </a:tr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SEREGNO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4,7079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298494"/>
                  </a:ext>
                </a:extLst>
              </a:tr>
              <a:tr h="4530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MILANOFORLANINI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4,6939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64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587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990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17B06C31-F6F6-21E4-30FE-502265A0B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920" y="115461"/>
            <a:ext cx="7074159" cy="835602"/>
          </a:xfrm>
        </p:spPr>
        <p:txBody>
          <a:bodyPr>
            <a:normAutofit fontScale="90000"/>
          </a:bodyPr>
          <a:lstStyle/>
          <a:p>
            <a:pPr algn="ctr"/>
            <a:r>
              <a:rPr lang="it-IT" b="1" dirty="0">
                <a:solidFill>
                  <a:srgbClr val="FF0000"/>
                </a:solidFill>
                <a:cs typeface="Arial" panose="020B0604020202020204" pitchFamily="34" charset="0"/>
              </a:rPr>
              <a:t>Come cambia la situazione tenendo conto dei pesi?</a:t>
            </a:r>
          </a:p>
        </p:txBody>
      </p:sp>
      <p:graphicFrame>
        <p:nvGraphicFramePr>
          <p:cNvPr id="2" name="Tabella 3">
            <a:extLst>
              <a:ext uri="{FF2B5EF4-FFF2-40B4-BE49-F238E27FC236}">
                <a16:creationId xmlns:a16="http://schemas.microsoft.com/office/drawing/2014/main" id="{1C38507E-33CB-FB17-EA06-A8DB85F68A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847518"/>
              </p:ext>
            </p:extLst>
          </p:nvPr>
        </p:nvGraphicFramePr>
        <p:xfrm>
          <a:off x="186432" y="1257225"/>
          <a:ext cx="11780667" cy="5116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8003">
                  <a:extLst>
                    <a:ext uri="{9D8B030D-6E8A-4147-A177-3AD203B41FA5}">
                      <a16:colId xmlns:a16="http://schemas.microsoft.com/office/drawing/2014/main" val="1845558786"/>
                    </a:ext>
                  </a:extLst>
                </a:gridCol>
                <a:gridCol w="1580225">
                  <a:extLst>
                    <a:ext uri="{9D8B030D-6E8A-4147-A177-3AD203B41FA5}">
                      <a16:colId xmlns:a16="http://schemas.microsoft.com/office/drawing/2014/main" val="3886333256"/>
                    </a:ext>
                  </a:extLst>
                </a:gridCol>
                <a:gridCol w="429668">
                  <a:extLst>
                    <a:ext uri="{9D8B030D-6E8A-4147-A177-3AD203B41FA5}">
                      <a16:colId xmlns:a16="http://schemas.microsoft.com/office/drawing/2014/main" val="940941930"/>
                    </a:ext>
                  </a:extLst>
                </a:gridCol>
                <a:gridCol w="4681090">
                  <a:extLst>
                    <a:ext uri="{9D8B030D-6E8A-4147-A177-3AD203B41FA5}">
                      <a16:colId xmlns:a16="http://schemas.microsoft.com/office/drawing/2014/main" val="2522353536"/>
                    </a:ext>
                  </a:extLst>
                </a:gridCol>
                <a:gridCol w="1751681">
                  <a:extLst>
                    <a:ext uri="{9D8B030D-6E8A-4147-A177-3AD203B41FA5}">
                      <a16:colId xmlns:a16="http://schemas.microsoft.com/office/drawing/2014/main" val="3169508348"/>
                    </a:ext>
                  </a:extLst>
                </a:gridCol>
              </a:tblGrid>
              <a:tr h="1004715"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Stazione con più binari entranti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Milano Lambrate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Stazione con più treni entranti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Milano Bovisa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020389"/>
                  </a:ext>
                </a:extLst>
              </a:tr>
              <a:tr h="1004715"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Stazione con più binari uscenti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Monza</a:t>
                      </a:r>
                    </a:p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Lecco </a:t>
                      </a:r>
                    </a:p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Saronno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Stazione con più treni uscenti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Milano Bovisa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459387"/>
                  </a:ext>
                </a:extLst>
              </a:tr>
              <a:tr h="1023962">
                <a:tc>
                  <a:txBody>
                    <a:bodyPr/>
                    <a:lstStyle/>
                    <a:p>
                      <a:pPr algn="ctr"/>
                      <a:r>
                        <a:rPr lang="it-IT" sz="1800" b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Stazione in cui passano la maggior parte dei percorsi minimi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Milano Lambrate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Stazione in cui passano la maggior parte dei percorsi minimi dal punto di vista utente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Milano Lambrate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561575"/>
                  </a:ext>
                </a:extLst>
              </a:tr>
              <a:tr h="1078835">
                <a:tc>
                  <a:txBody>
                    <a:bodyPr/>
                    <a:lstStyle/>
                    <a:p>
                      <a:pPr algn="ctr"/>
                      <a:r>
                        <a:rPr lang="it-IT" sz="1800" b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Stazione più al centro della rete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Milano Centrale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Stazione da cui è più facile raggiungere le altre stazioni grazie al gran numero di treni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Milano Centrale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9122929"/>
                  </a:ext>
                </a:extLst>
              </a:tr>
              <a:tr h="1004715">
                <a:tc>
                  <a:txBody>
                    <a:bodyPr/>
                    <a:lstStyle/>
                    <a:p>
                      <a:pPr algn="ctr"/>
                      <a:r>
                        <a:rPr lang="it-IT" sz="1800" b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Stazione più collegata a nodi importanti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Treviglio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Stazione più collegata a nodi importanti per numero di treni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Milano Bovisa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797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4114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17B06C31-F6F6-21E4-30FE-502265A0B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678" y="309424"/>
            <a:ext cx="9420643" cy="835602"/>
          </a:xfrm>
        </p:spPr>
        <p:txBody>
          <a:bodyPr>
            <a:normAutofit/>
          </a:bodyPr>
          <a:lstStyle/>
          <a:p>
            <a:pPr algn="ctr"/>
            <a:r>
              <a:rPr lang="it-IT" sz="4400" b="1" i="0" dirty="0">
                <a:solidFill>
                  <a:srgbClr val="FF0000"/>
                </a:solidFill>
                <a:effectLst/>
              </a:rPr>
              <a:t>Quanto è vulnerabile la rete agli attacchi?</a:t>
            </a:r>
            <a:endParaRPr lang="it-IT" sz="4400" b="1" dirty="0">
              <a:solidFill>
                <a:srgbClr val="FF0000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78DF300-110D-115D-BB89-9BD55992C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1" y="1933575"/>
            <a:ext cx="11877675" cy="350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62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17B06C31-F6F6-21E4-30FE-502265A0B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678" y="309424"/>
            <a:ext cx="9420643" cy="835602"/>
          </a:xfrm>
        </p:spPr>
        <p:txBody>
          <a:bodyPr>
            <a:normAutofit/>
          </a:bodyPr>
          <a:lstStyle/>
          <a:p>
            <a:pPr algn="ctr"/>
            <a:r>
              <a:rPr lang="it-IT" sz="4400" b="1" i="0" dirty="0">
                <a:solidFill>
                  <a:srgbClr val="FF0000"/>
                </a:solidFill>
                <a:effectLst/>
              </a:rPr>
              <a:t>Quanto è vulnerabile la rete agli attacchi?</a:t>
            </a:r>
            <a:endParaRPr lang="it-IT" sz="4400" b="1" dirty="0">
              <a:solidFill>
                <a:srgbClr val="FF0000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B1C4D5B3-899D-F523-E3A9-0DF3051E350E}"/>
              </a:ext>
            </a:extLst>
          </p:cNvPr>
          <p:cNvSpPr txBox="1">
            <a:spLocks/>
          </p:cNvSpPr>
          <p:nvPr/>
        </p:nvSpPr>
        <p:spPr>
          <a:xfrm>
            <a:off x="1385678" y="853709"/>
            <a:ext cx="9420643" cy="835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800" b="1" dirty="0">
                <a:solidFill>
                  <a:srgbClr val="FF0000"/>
                </a:solidFill>
              </a:rPr>
              <a:t>Lunghezza dei percorsi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65AD01E-DBA2-B22C-649E-EF815DAD3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30" y="2379886"/>
            <a:ext cx="11868539" cy="340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362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17B06C31-F6F6-21E4-30FE-502265A0B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678" y="309424"/>
            <a:ext cx="9420643" cy="835602"/>
          </a:xfrm>
        </p:spPr>
        <p:txBody>
          <a:bodyPr>
            <a:normAutofit/>
          </a:bodyPr>
          <a:lstStyle/>
          <a:p>
            <a:pPr algn="ctr"/>
            <a:r>
              <a:rPr lang="it-IT" sz="4400" b="1" i="0" dirty="0">
                <a:solidFill>
                  <a:srgbClr val="FF0000"/>
                </a:solidFill>
                <a:effectLst/>
              </a:rPr>
              <a:t>Quanto è vulnerabile la rete agli attacchi?</a:t>
            </a:r>
            <a:endParaRPr lang="it-IT" sz="4400" b="1" dirty="0">
              <a:solidFill>
                <a:srgbClr val="FF0000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B1C4D5B3-899D-F523-E3A9-0DF3051E350E}"/>
              </a:ext>
            </a:extLst>
          </p:cNvPr>
          <p:cNvSpPr txBox="1">
            <a:spLocks/>
          </p:cNvSpPr>
          <p:nvPr/>
        </p:nvSpPr>
        <p:spPr>
          <a:xfrm>
            <a:off x="1385678" y="853709"/>
            <a:ext cx="9420643" cy="835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800" b="1" dirty="0">
                <a:solidFill>
                  <a:srgbClr val="FF0000"/>
                </a:solidFill>
              </a:rPr>
              <a:t>Stazioni Particolari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043BA538-56EC-C404-6C30-95C77F401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801" y="1828256"/>
            <a:ext cx="4815666" cy="4815666"/>
          </a:xfrm>
          <a:prstGeom prst="rect">
            <a:avLst/>
          </a:prstGeom>
        </p:spPr>
      </p:pic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34302766-5492-D65B-C421-B44720BD6E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17700" y="1828256"/>
            <a:ext cx="4815666" cy="4815666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DCC0C668-3AC0-8AE7-35BA-B1D81936A5E5}"/>
              </a:ext>
            </a:extLst>
          </p:cNvPr>
          <p:cNvSpPr txBox="1"/>
          <p:nvPr/>
        </p:nvSpPr>
        <p:spPr>
          <a:xfrm>
            <a:off x="5494350" y="2631882"/>
            <a:ext cx="1543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Lecco</a:t>
            </a:r>
          </a:p>
          <a:p>
            <a:r>
              <a:rPr lang="it-IT" dirty="0"/>
              <a:t>Aggiungere stazioni</a:t>
            </a:r>
          </a:p>
        </p:txBody>
      </p:sp>
    </p:spTree>
    <p:extLst>
      <p:ext uri="{BB962C8B-B14F-4D97-AF65-F5344CB8AC3E}">
        <p14:creationId xmlns:p14="http://schemas.microsoft.com/office/powerpoint/2010/main" val="555842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C0382DA9-BEA6-4599-E336-26C413800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453"/>
            <a:ext cx="10515600" cy="835602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FF0000"/>
                </a:solidFill>
                <a:cs typeface="Arial" panose="020B0604020202020204" pitchFamily="34" charset="0"/>
              </a:rPr>
              <a:t>OBIETTIVI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BF0339BB-9890-B88E-2AC0-8601C798D164}"/>
              </a:ext>
            </a:extLst>
          </p:cNvPr>
          <p:cNvSpPr/>
          <p:nvPr/>
        </p:nvSpPr>
        <p:spPr>
          <a:xfrm>
            <a:off x="508576" y="849746"/>
            <a:ext cx="3552537" cy="1874982"/>
          </a:xfrm>
          <a:prstGeom prst="roundRect">
            <a:avLst/>
          </a:prstGeom>
          <a:solidFill>
            <a:srgbClr val="006464">
              <a:alpha val="15000"/>
            </a:srgbClr>
          </a:solidFill>
          <a:ln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0" i="0" dirty="0">
                <a:solidFill>
                  <a:schemeClr val="tx1"/>
                </a:solidFill>
                <a:effectLst/>
              </a:rPr>
              <a:t>Quali sono i nodi pi</a:t>
            </a:r>
            <a:r>
              <a:rPr lang="it-IT" sz="2400" dirty="0">
                <a:solidFill>
                  <a:schemeClr val="tx1"/>
                </a:solidFill>
              </a:rPr>
              <a:t>ù</a:t>
            </a:r>
            <a:r>
              <a:rPr lang="it-IT" sz="2400" b="0" i="0" dirty="0">
                <a:solidFill>
                  <a:schemeClr val="tx1"/>
                </a:solidFill>
                <a:effectLst/>
              </a:rPr>
              <a:t> importanti all’interno della rete?</a:t>
            </a:r>
            <a:endParaRPr lang="it-IT" sz="2400" dirty="0">
              <a:solidFill>
                <a:schemeClr val="tx1"/>
              </a:solidFill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063F1F90-A2ED-2AC3-C19F-3B47E31C8322}"/>
              </a:ext>
            </a:extLst>
          </p:cNvPr>
          <p:cNvSpPr/>
          <p:nvPr/>
        </p:nvSpPr>
        <p:spPr>
          <a:xfrm>
            <a:off x="8130886" y="4581237"/>
            <a:ext cx="3552537" cy="1874982"/>
          </a:xfrm>
          <a:prstGeom prst="roundRect">
            <a:avLst/>
          </a:prstGeom>
          <a:solidFill>
            <a:srgbClr val="006464">
              <a:alpha val="15000"/>
            </a:srgbClr>
          </a:solidFill>
          <a:ln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0" i="0" dirty="0">
                <a:solidFill>
                  <a:schemeClr val="tx1"/>
                </a:solidFill>
                <a:effectLst/>
              </a:rPr>
              <a:t>Come è cambiata la rete nel tempo?</a:t>
            </a:r>
            <a:endParaRPr lang="it-IT" sz="2400" dirty="0">
              <a:solidFill>
                <a:schemeClr val="tx1"/>
              </a:solidFill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48C18F59-166C-D826-6736-07C3FE8277E1}"/>
              </a:ext>
            </a:extLst>
          </p:cNvPr>
          <p:cNvSpPr/>
          <p:nvPr/>
        </p:nvSpPr>
        <p:spPr>
          <a:xfrm>
            <a:off x="508575" y="4581237"/>
            <a:ext cx="3552537" cy="1874982"/>
          </a:xfrm>
          <a:prstGeom prst="roundRect">
            <a:avLst/>
          </a:prstGeom>
          <a:solidFill>
            <a:srgbClr val="006464">
              <a:alpha val="15000"/>
            </a:srgbClr>
          </a:solidFill>
          <a:ln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0" i="0" dirty="0">
                <a:solidFill>
                  <a:schemeClr val="tx1"/>
                </a:solidFill>
                <a:effectLst/>
              </a:rPr>
              <a:t>Come cambia la rete se considero il numero di treni?</a:t>
            </a:r>
            <a:endParaRPr lang="it-IT" sz="2400" dirty="0">
              <a:solidFill>
                <a:schemeClr val="tx1"/>
              </a:solidFill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6137CAA9-5E7D-8C84-E598-6493C4DE73CC}"/>
              </a:ext>
            </a:extLst>
          </p:cNvPr>
          <p:cNvSpPr/>
          <p:nvPr/>
        </p:nvSpPr>
        <p:spPr>
          <a:xfrm>
            <a:off x="8130886" y="849746"/>
            <a:ext cx="3552537" cy="1874982"/>
          </a:xfrm>
          <a:prstGeom prst="roundRect">
            <a:avLst/>
          </a:prstGeom>
          <a:solidFill>
            <a:srgbClr val="006464">
              <a:alpha val="15000"/>
            </a:srgbClr>
          </a:solidFill>
          <a:ln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0" i="0" dirty="0">
                <a:solidFill>
                  <a:schemeClr val="tx1"/>
                </a:solidFill>
                <a:effectLst/>
              </a:rPr>
              <a:t>Come è strutturata la rete?</a:t>
            </a:r>
            <a:endParaRPr lang="it-IT" sz="2400" dirty="0">
              <a:solidFill>
                <a:schemeClr val="tx1"/>
              </a:solidFill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49234DFE-1EF8-88CC-C474-8BA34F4E9078}"/>
              </a:ext>
            </a:extLst>
          </p:cNvPr>
          <p:cNvSpPr/>
          <p:nvPr/>
        </p:nvSpPr>
        <p:spPr>
          <a:xfrm>
            <a:off x="4319731" y="2706255"/>
            <a:ext cx="3552537" cy="1874982"/>
          </a:xfrm>
          <a:prstGeom prst="roundRect">
            <a:avLst/>
          </a:prstGeom>
          <a:solidFill>
            <a:srgbClr val="006464">
              <a:alpha val="15000"/>
            </a:srgbClr>
          </a:solidFill>
          <a:ln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0" i="0" dirty="0">
                <a:solidFill>
                  <a:schemeClr val="tx1"/>
                </a:solidFill>
                <a:effectLst/>
              </a:rPr>
              <a:t>Quanto è vulnerabile la rete agli attacchi?</a:t>
            </a:r>
            <a:endParaRPr lang="it-IT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040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0C918C-E21E-4640-6912-F58466DA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453"/>
            <a:ext cx="10515600" cy="835602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FF0000"/>
                </a:solidFill>
                <a:cs typeface="Arial" panose="020B0604020202020204" pitchFamily="34" charset="0"/>
              </a:rPr>
              <a:t>DATASET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261805-0F14-C3CA-249F-A1A4258D5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5618" y="6111009"/>
            <a:ext cx="6079836" cy="603538"/>
          </a:xfrm>
        </p:spPr>
        <p:txBody>
          <a:bodyPr/>
          <a:lstStyle/>
          <a:p>
            <a:pPr marL="0" indent="0">
              <a:buNone/>
            </a:pPr>
            <a:r>
              <a:rPr lang="it-IT" dirty="0">
                <a:hlinkClick r:id="rId3"/>
              </a:rPr>
              <a:t>https://transitfeeds.com/p/trenord/724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1CB8A40-D030-4D15-EBB2-CABD6ACA3FD0}"/>
              </a:ext>
            </a:extLst>
          </p:cNvPr>
          <p:cNvSpPr txBox="1"/>
          <p:nvPr/>
        </p:nvSpPr>
        <p:spPr>
          <a:xfrm>
            <a:off x="1676976" y="963392"/>
            <a:ext cx="8577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Dati su base temporale della programmazione delle tratte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95A68DF-48A6-E5AE-92A9-44225F17DD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60" t="17907" r="70011" b="13870"/>
          <a:stretch/>
        </p:blipFill>
        <p:spPr>
          <a:xfrm>
            <a:off x="960582" y="1568014"/>
            <a:ext cx="4812145" cy="4434793"/>
          </a:xfrm>
          <a:prstGeom prst="rect">
            <a:avLst/>
          </a:prstGeom>
        </p:spPr>
      </p:pic>
      <p:graphicFrame>
        <p:nvGraphicFramePr>
          <p:cNvPr id="11" name="Tabella 10">
            <a:extLst>
              <a:ext uri="{FF2B5EF4-FFF2-40B4-BE49-F238E27FC236}">
                <a16:creationId xmlns:a16="http://schemas.microsoft.com/office/drawing/2014/main" id="{CD0FBFC2-622A-CE71-5D8C-FA3A281BF3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726830"/>
              </p:ext>
            </p:extLst>
          </p:nvPr>
        </p:nvGraphicFramePr>
        <p:xfrm>
          <a:off x="6670963" y="1568014"/>
          <a:ext cx="5077692" cy="4326592"/>
        </p:xfrm>
        <a:graphic>
          <a:graphicData uri="http://schemas.openxmlformats.org/drawingml/2006/table">
            <a:tbl>
              <a:tblPr/>
              <a:tblGrid>
                <a:gridCol w="2038928">
                  <a:extLst>
                    <a:ext uri="{9D8B030D-6E8A-4147-A177-3AD203B41FA5}">
                      <a16:colId xmlns:a16="http://schemas.microsoft.com/office/drawing/2014/main" val="1267906456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4151442636"/>
                    </a:ext>
                  </a:extLst>
                </a:gridCol>
                <a:gridCol w="1692564">
                  <a:extLst>
                    <a:ext uri="{9D8B030D-6E8A-4147-A177-3AD203B41FA5}">
                      <a16:colId xmlns:a16="http://schemas.microsoft.com/office/drawing/2014/main" val="763068348"/>
                    </a:ext>
                  </a:extLst>
                </a:gridCol>
              </a:tblGrid>
              <a:tr h="54082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700" dirty="0">
                          <a:effectLst/>
                        </a:rPr>
                        <a:t>File</a:t>
                      </a:r>
                    </a:p>
                  </a:txBody>
                  <a:tcPr marL="73923" marR="73923" marT="73923" marB="73923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700" dirty="0">
                          <a:effectLst/>
                        </a:rPr>
                        <a:t>Size</a:t>
                      </a:r>
                    </a:p>
                  </a:txBody>
                  <a:tcPr marL="73923" marR="73923" marT="73923" marB="73923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700" dirty="0">
                          <a:effectLst/>
                        </a:rPr>
                        <a:t>Lines</a:t>
                      </a:r>
                    </a:p>
                  </a:txBody>
                  <a:tcPr marL="73923" marR="73923" marT="73923" marB="73923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690928"/>
                  </a:ext>
                </a:extLst>
              </a:tr>
              <a:tr h="540824">
                <a:tc>
                  <a:txBody>
                    <a:bodyPr/>
                    <a:lstStyle/>
                    <a:p>
                      <a:pPr algn="ctr" fontAlgn="t"/>
                      <a:r>
                        <a:rPr lang="it-IT" sz="1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agency.txt</a:t>
                      </a:r>
                      <a:endParaRPr lang="it-IT" sz="17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3923" marR="73923" marT="73923" marB="7392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700" dirty="0">
                          <a:effectLst/>
                        </a:rPr>
                        <a:t>130 B</a:t>
                      </a:r>
                    </a:p>
                  </a:txBody>
                  <a:tcPr marL="73923" marR="73923" marT="73923" marB="7392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700" dirty="0">
                          <a:effectLst/>
                        </a:rPr>
                        <a:t>1</a:t>
                      </a:r>
                    </a:p>
                  </a:txBody>
                  <a:tcPr marL="73923" marR="73923" marT="73923" marB="7392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572270"/>
                  </a:ext>
                </a:extLst>
              </a:tr>
              <a:tr h="540824">
                <a:tc>
                  <a:txBody>
                    <a:bodyPr/>
                    <a:lstStyle/>
                    <a:p>
                      <a:pPr algn="ctr" fontAlgn="t"/>
                      <a:r>
                        <a:rPr lang="it-IT" sz="1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calendar.txt</a:t>
                      </a:r>
                      <a:endParaRPr lang="it-IT" sz="17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3923" marR="73923" marT="73923" marB="7392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700">
                          <a:effectLst/>
                        </a:rPr>
                        <a:t>749.9 KB</a:t>
                      </a:r>
                    </a:p>
                  </a:txBody>
                  <a:tcPr marL="73923" marR="73923" marT="73923" marB="7392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700" dirty="0">
                          <a:effectLst/>
                        </a:rPr>
                        <a:t>15,997</a:t>
                      </a:r>
                    </a:p>
                  </a:txBody>
                  <a:tcPr marL="73923" marR="73923" marT="73923" marB="7392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754891"/>
                  </a:ext>
                </a:extLst>
              </a:tr>
              <a:tr h="540824">
                <a:tc>
                  <a:txBody>
                    <a:bodyPr/>
                    <a:lstStyle/>
                    <a:p>
                      <a:pPr algn="ctr" fontAlgn="t"/>
                      <a:r>
                        <a:rPr lang="it-IT" sz="1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calendar_dates.txt</a:t>
                      </a:r>
                      <a:endParaRPr lang="it-IT" sz="17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3923" marR="73923" marT="73923" marB="7392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700">
                          <a:effectLst/>
                        </a:rPr>
                        <a:t>68.8 KB</a:t>
                      </a:r>
                    </a:p>
                  </a:txBody>
                  <a:tcPr marL="73923" marR="73923" marT="73923" marB="7392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700" dirty="0">
                          <a:effectLst/>
                        </a:rPr>
                        <a:t>2,609</a:t>
                      </a:r>
                    </a:p>
                  </a:txBody>
                  <a:tcPr marL="73923" marR="73923" marT="73923" marB="7392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792116"/>
                  </a:ext>
                </a:extLst>
              </a:tr>
              <a:tr h="540824">
                <a:tc>
                  <a:txBody>
                    <a:bodyPr/>
                    <a:lstStyle/>
                    <a:p>
                      <a:pPr algn="ctr" fontAlgn="t"/>
                      <a:r>
                        <a:rPr lang="it-IT" sz="1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routes.txt</a:t>
                      </a:r>
                      <a:endParaRPr lang="it-IT" sz="17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3923" marR="73923" marT="73923" marB="7392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700">
                          <a:effectLst/>
                        </a:rPr>
                        <a:t>3.7 KB</a:t>
                      </a:r>
                    </a:p>
                  </a:txBody>
                  <a:tcPr marL="73923" marR="73923" marT="73923" marB="7392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700" dirty="0">
                          <a:effectLst/>
                        </a:rPr>
                        <a:t>58</a:t>
                      </a:r>
                    </a:p>
                  </a:txBody>
                  <a:tcPr marL="73923" marR="73923" marT="73923" marB="7392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820651"/>
                  </a:ext>
                </a:extLst>
              </a:tr>
              <a:tr h="540824">
                <a:tc>
                  <a:txBody>
                    <a:bodyPr/>
                    <a:lstStyle/>
                    <a:p>
                      <a:pPr algn="ctr" fontAlgn="t"/>
                      <a:r>
                        <a:rPr lang="it-IT" sz="1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stop_times.txt</a:t>
                      </a:r>
                      <a:endParaRPr lang="it-IT" sz="17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3923" marR="73923" marT="73923" marB="7392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700" dirty="0">
                          <a:effectLst/>
                        </a:rPr>
                        <a:t>8.0 MB</a:t>
                      </a:r>
                    </a:p>
                  </a:txBody>
                  <a:tcPr marL="73923" marR="73923" marT="73923" marB="7392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700" dirty="0">
                          <a:effectLst/>
                        </a:rPr>
                        <a:t>197,012</a:t>
                      </a:r>
                    </a:p>
                  </a:txBody>
                  <a:tcPr marL="73923" marR="73923" marT="73923" marB="7392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718600"/>
                  </a:ext>
                </a:extLst>
              </a:tr>
              <a:tr h="540824">
                <a:tc>
                  <a:txBody>
                    <a:bodyPr/>
                    <a:lstStyle/>
                    <a:p>
                      <a:pPr algn="ctr" fontAlgn="t"/>
                      <a:r>
                        <a:rPr lang="it-IT" sz="1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stops.txt</a:t>
                      </a:r>
                      <a:endParaRPr lang="it-IT" sz="17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3923" marR="73923" marT="73923" marB="7392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700">
                          <a:effectLst/>
                        </a:rPr>
                        <a:t>19.4 KB</a:t>
                      </a:r>
                    </a:p>
                  </a:txBody>
                  <a:tcPr marL="73923" marR="73923" marT="73923" marB="7392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700" dirty="0">
                          <a:effectLst/>
                        </a:rPr>
                        <a:t>428</a:t>
                      </a:r>
                    </a:p>
                  </a:txBody>
                  <a:tcPr marL="73923" marR="73923" marT="73923" marB="7392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47302"/>
                  </a:ext>
                </a:extLst>
              </a:tr>
              <a:tr h="540824">
                <a:tc>
                  <a:txBody>
                    <a:bodyPr/>
                    <a:lstStyle/>
                    <a:p>
                      <a:pPr algn="ctr" fontAlgn="t"/>
                      <a:r>
                        <a:rPr lang="it-IT" sz="1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trips.txt</a:t>
                      </a:r>
                      <a:endParaRPr lang="it-IT" sz="17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3923" marR="73923" marT="73923" marB="7392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700">
                          <a:effectLst/>
                        </a:rPr>
                        <a:t>668.6 KB</a:t>
                      </a:r>
                    </a:p>
                  </a:txBody>
                  <a:tcPr marL="73923" marR="73923" marT="73923" marB="7392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700" dirty="0">
                          <a:effectLst/>
                        </a:rPr>
                        <a:t>15,997</a:t>
                      </a:r>
                    </a:p>
                  </a:txBody>
                  <a:tcPr marL="73923" marR="73923" marT="73923" marB="7392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64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39362"/>
                  </a:ext>
                </a:extLst>
              </a:tr>
            </a:tbl>
          </a:graphicData>
        </a:graphic>
      </p:graphicFrame>
      <p:sp>
        <p:nvSpPr>
          <p:cNvPr id="12" name="Rectangle 2">
            <a:extLst>
              <a:ext uri="{FF2B5EF4-FFF2-40B4-BE49-F238E27FC236}">
                <a16:creationId xmlns:a16="http://schemas.microsoft.com/office/drawing/2014/main" id="{845F2F78-2F78-A562-DFF8-7DC377FBD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1685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321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EA489B0A-9DE5-64A7-46C4-BE17087EE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453"/>
            <a:ext cx="10515600" cy="835602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FF0000"/>
                </a:solidFill>
                <a:cs typeface="Arial" panose="020B0604020202020204" pitchFamily="34" charset="0"/>
              </a:rPr>
              <a:t>PREPROCESSING</a:t>
            </a:r>
          </a:p>
        </p:txBody>
      </p:sp>
      <p:pic>
        <p:nvPicPr>
          <p:cNvPr id="6" name="Immagine 5" descr="Immagine che contiene segnale, vicino&#10;&#10;Descrizione generata automaticamente">
            <a:extLst>
              <a:ext uri="{FF2B5EF4-FFF2-40B4-BE49-F238E27FC236}">
                <a16:creationId xmlns:a16="http://schemas.microsoft.com/office/drawing/2014/main" id="{081CAA65-41C4-6559-46F0-0DE02D50C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4" y="561253"/>
            <a:ext cx="2634708" cy="263470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D833893-390C-3332-BFB8-0772741BE0C0}"/>
              </a:ext>
            </a:extLst>
          </p:cNvPr>
          <p:cNvSpPr txBox="1"/>
          <p:nvPr/>
        </p:nvSpPr>
        <p:spPr>
          <a:xfrm>
            <a:off x="2471691" y="1266901"/>
            <a:ext cx="221368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1400" b="1" dirty="0">
                <a:effectLst/>
                <a:latin typeface="Arial" panose="020B0604020202020204" pitchFamily="34" charset="0"/>
              </a:rPr>
              <a:t>agency.txt</a:t>
            </a:r>
            <a:endParaRPr lang="it-IT" sz="1400" b="1" dirty="0">
              <a:latin typeface="Arial" panose="020B0604020202020204" pitchFamily="3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1400" b="1" dirty="0">
                <a:effectLst/>
                <a:latin typeface="Arial" panose="020B0604020202020204" pitchFamily="34" charset="0"/>
              </a:rPr>
              <a:t>calendar.txt</a:t>
            </a:r>
            <a:endParaRPr lang="it-IT" sz="1400" b="1" dirty="0">
              <a:latin typeface="Arial" panose="020B0604020202020204" pitchFamily="3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1400" b="1" dirty="0" err="1">
                <a:effectLst/>
                <a:latin typeface="Arial" panose="020B0604020202020204" pitchFamily="34" charset="0"/>
              </a:rPr>
              <a:t>calendar</a:t>
            </a:r>
            <a:r>
              <a:rPr lang="it-IT" sz="1400" b="1" dirty="0">
                <a:effectLst/>
                <a:latin typeface="Arial" panose="020B0604020202020204" pitchFamily="34" charset="0"/>
              </a:rPr>
              <a:t> dates.txt</a:t>
            </a:r>
            <a:endParaRPr lang="it-IT" sz="1400" b="1" dirty="0">
              <a:latin typeface="Arial" panose="020B0604020202020204" pitchFamily="3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1400" b="1" dirty="0">
                <a:effectLst/>
                <a:latin typeface="Arial" panose="020B0604020202020204" pitchFamily="34" charset="0"/>
              </a:rPr>
              <a:t>routes.txt</a:t>
            </a:r>
            <a:endParaRPr lang="it-IT" sz="1400" b="1" dirty="0">
              <a:latin typeface="Arial" panose="020B0604020202020204" pitchFamily="3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1400" b="1" dirty="0">
                <a:effectLst/>
                <a:latin typeface="Arial" panose="020B0604020202020204" pitchFamily="34" charset="0"/>
              </a:rPr>
              <a:t>stop times.txt</a:t>
            </a:r>
            <a:endParaRPr lang="it-IT" sz="1400" b="1" dirty="0">
              <a:latin typeface="Arial" panose="020B0604020202020204" pitchFamily="3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1400" b="1" dirty="0">
                <a:effectLst/>
                <a:latin typeface="Arial" panose="020B0604020202020204" pitchFamily="34" charset="0"/>
              </a:rPr>
              <a:t>stops.txt</a:t>
            </a:r>
            <a:endParaRPr lang="it-IT" sz="1400" b="1" dirty="0">
              <a:latin typeface="Arial" panose="020B0604020202020204" pitchFamily="3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1400" b="1" dirty="0">
                <a:effectLst/>
                <a:latin typeface="Arial" panose="020B0604020202020204" pitchFamily="34" charset="0"/>
              </a:rPr>
              <a:t>trips.txt</a:t>
            </a:r>
            <a:endParaRPr lang="it-IT" sz="1400" b="1" dirty="0">
              <a:effectLst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F5B2F62-A835-F5F8-6626-3EA155BF1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695" y="1117285"/>
            <a:ext cx="2143125" cy="2143125"/>
          </a:xfrm>
          <a:prstGeom prst="rect">
            <a:avLst/>
          </a:prstGeom>
        </p:spPr>
      </p:pic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AB62A98A-3524-FC0B-F399-DFF728A508B9}"/>
              </a:ext>
            </a:extLst>
          </p:cNvPr>
          <p:cNvSpPr/>
          <p:nvPr/>
        </p:nvSpPr>
        <p:spPr>
          <a:xfrm>
            <a:off x="4828436" y="1731145"/>
            <a:ext cx="2535128" cy="497150"/>
          </a:xfrm>
          <a:prstGeom prst="rightArrow">
            <a:avLst/>
          </a:prstGeom>
          <a:solidFill>
            <a:srgbClr val="00B050">
              <a:alpha val="30000"/>
            </a:srgbClr>
          </a:solidFill>
          <a:ln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908DD86-056D-F164-E36D-E98DAD0ABB48}"/>
              </a:ext>
            </a:extLst>
          </p:cNvPr>
          <p:cNvSpPr txBox="1"/>
          <p:nvPr/>
        </p:nvSpPr>
        <p:spPr>
          <a:xfrm>
            <a:off x="10354802" y="1731145"/>
            <a:ext cx="15323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it-IT" sz="2000" b="1" dirty="0">
                <a:effectLst/>
              </a:rPr>
              <a:t>Database</a:t>
            </a:r>
          </a:p>
          <a:p>
            <a:pPr algn="ctr" rtl="0"/>
            <a:r>
              <a:rPr lang="it-IT" sz="2000" b="1" dirty="0">
                <a:effectLst/>
              </a:rPr>
              <a:t>relazionale</a:t>
            </a:r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4D3EBD06-B5AE-C397-5100-4CDAEC8EE50E}"/>
              </a:ext>
            </a:extLst>
          </p:cNvPr>
          <p:cNvSpPr/>
          <p:nvPr/>
        </p:nvSpPr>
        <p:spPr>
          <a:xfrm rot="5400000">
            <a:off x="8392138" y="3685186"/>
            <a:ext cx="1346701" cy="497150"/>
          </a:xfrm>
          <a:prstGeom prst="rightArrow">
            <a:avLst/>
          </a:prstGeom>
          <a:solidFill>
            <a:srgbClr val="00B050">
              <a:alpha val="30000"/>
            </a:srgbClr>
          </a:solidFill>
          <a:ln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C690E103-A008-0BE5-81A2-DD6A65E9DE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550" y="4571422"/>
            <a:ext cx="2107435" cy="2107435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F2D4735-63EA-F0C2-3753-BF0A63A65BB6}"/>
              </a:ext>
            </a:extLst>
          </p:cNvPr>
          <p:cNvSpPr txBox="1"/>
          <p:nvPr/>
        </p:nvSpPr>
        <p:spPr>
          <a:xfrm>
            <a:off x="10354802" y="5728517"/>
            <a:ext cx="1532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it-IT" sz="2000" b="1" dirty="0">
                <a:effectLst/>
              </a:rPr>
              <a:t>Pulizia </a:t>
            </a:r>
            <a:r>
              <a:rPr lang="it-IT" sz="2000" b="1" dirty="0"/>
              <a:t>errori</a:t>
            </a:r>
            <a:endParaRPr lang="it-IT" sz="2000" b="1" dirty="0">
              <a:effectLst/>
            </a:endParaRPr>
          </a:p>
        </p:txBody>
      </p:sp>
      <p:pic>
        <p:nvPicPr>
          <p:cNvPr id="17" name="Immagine 16" descr="Immagine che contiene ragnatela&#10;&#10;Descrizione generata automaticamente">
            <a:extLst>
              <a:ext uri="{FF2B5EF4-FFF2-40B4-BE49-F238E27FC236}">
                <a16:creationId xmlns:a16="http://schemas.microsoft.com/office/drawing/2014/main" id="{C68D3074-F5D4-76D0-9E9E-2C312C71A2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50" y="3048000"/>
            <a:ext cx="5695950" cy="3810000"/>
          </a:xfrm>
          <a:prstGeom prst="rect">
            <a:avLst/>
          </a:prstGeom>
        </p:spPr>
      </p:pic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D4F7E519-C742-A9EA-4E5E-5144ED32C24F}"/>
              </a:ext>
            </a:extLst>
          </p:cNvPr>
          <p:cNvSpPr/>
          <p:nvPr/>
        </p:nvSpPr>
        <p:spPr>
          <a:xfrm rot="10800000">
            <a:off x="4828435" y="5679997"/>
            <a:ext cx="2535128" cy="497150"/>
          </a:xfrm>
          <a:prstGeom prst="rightArrow">
            <a:avLst/>
          </a:prstGeom>
          <a:solidFill>
            <a:srgbClr val="00B050">
              <a:alpha val="30000"/>
            </a:srgbClr>
          </a:solidFill>
          <a:ln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642CFC8-9139-A51E-0C89-76347ED4BA3E}"/>
              </a:ext>
            </a:extLst>
          </p:cNvPr>
          <p:cNvSpPr txBox="1"/>
          <p:nvPr/>
        </p:nvSpPr>
        <p:spPr>
          <a:xfrm>
            <a:off x="2471691" y="4207002"/>
            <a:ext cx="2047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it-IT" sz="2000" b="1" dirty="0">
                <a:effectLst/>
              </a:rPr>
              <a:t>Trasformazione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B83057D-6C4B-29F4-6639-7A072511212D}"/>
              </a:ext>
            </a:extLst>
          </p:cNvPr>
          <p:cNvSpPr txBox="1"/>
          <p:nvPr/>
        </p:nvSpPr>
        <p:spPr>
          <a:xfrm>
            <a:off x="3451743" y="4917253"/>
            <a:ext cx="2047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it-IT" sz="2000" b="1" dirty="0">
                <a:effectLst/>
              </a:rPr>
              <a:t>Grafo</a:t>
            </a:r>
          </a:p>
          <a:p>
            <a:pPr algn="ctr" rtl="0"/>
            <a:r>
              <a:rPr lang="it-IT" sz="2000" b="1" dirty="0" err="1"/>
              <a:t>Lspace</a:t>
            </a:r>
            <a:endParaRPr lang="it-IT" sz="20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33019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261805-0F14-C3CA-249F-A1A4258D5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3123" y="3429000"/>
            <a:ext cx="4484333" cy="420425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it-IT" dirty="0"/>
              <a:t>INSERIRE IMMAGINE NETWORK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17B06C31-F6F6-21E4-30FE-502265A0B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453"/>
            <a:ext cx="10515600" cy="835602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FF0000"/>
                </a:solidFill>
                <a:cs typeface="Arial" panose="020B0604020202020204" pitchFamily="34" charset="0"/>
              </a:rPr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3491605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261805-0F14-C3CA-249F-A1A4258D5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917" y="897538"/>
            <a:ext cx="11404107" cy="2030475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it-IT" sz="1800" b="0" i="0" dirty="0">
                <a:effectLst/>
              </a:rPr>
              <a:t>La rete si presenta come un grafo diretto con vertici etichettati: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it-IT" sz="1800" b="1" i="1" dirty="0">
                <a:effectLst/>
              </a:rPr>
              <a:t>Aprile 2022</a:t>
            </a:r>
            <a:r>
              <a:rPr lang="it-IT" sz="1800" b="0" i="0" dirty="0">
                <a:effectLst/>
              </a:rPr>
              <a:t>: 428 nodi e 1173 archi.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it-IT" sz="1800" b="1" i="1" dirty="0">
                <a:effectLst/>
              </a:rPr>
              <a:t>Gennaio 2021</a:t>
            </a:r>
            <a:r>
              <a:rPr lang="it-IT" sz="1800" b="0" i="0" dirty="0">
                <a:effectLst/>
              </a:rPr>
              <a:t>: 432 nodi e 1140 archi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it-IT" sz="1800" b="1" i="1" dirty="0">
                <a:effectLst/>
              </a:rPr>
              <a:t>Dicembre 2019</a:t>
            </a:r>
            <a:r>
              <a:rPr lang="it-IT" sz="1800" b="0" i="0" dirty="0">
                <a:effectLst/>
              </a:rPr>
              <a:t>: 429 nodi e 1175 archi</a:t>
            </a:r>
            <a:endParaRPr lang="it-IT" sz="1800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AF3D910-177A-F381-2FDA-11F3F69F4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453"/>
            <a:ext cx="10515600" cy="835602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FF0000"/>
                </a:solidFill>
                <a:cs typeface="Arial" panose="020B0604020202020204" pitchFamily="34" charset="0"/>
              </a:rPr>
              <a:t>Come è strutturata la rete?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9E3FCAF-A3C7-BFD6-919C-7B93180DEE9A}"/>
              </a:ext>
            </a:extLst>
          </p:cNvPr>
          <p:cNvSpPr/>
          <p:nvPr/>
        </p:nvSpPr>
        <p:spPr>
          <a:xfrm>
            <a:off x="292223" y="4800117"/>
            <a:ext cx="1091953" cy="1091953"/>
          </a:xfrm>
          <a:prstGeom prst="ellipse">
            <a:avLst/>
          </a:prstGeom>
          <a:solidFill>
            <a:srgbClr val="006464">
              <a:alpha val="30000"/>
            </a:srgbClr>
          </a:solidFill>
          <a:ln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V1</a:t>
            </a: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C72921E6-F034-2B1E-2D68-6BF96867F69C}"/>
              </a:ext>
            </a:extLst>
          </p:cNvPr>
          <p:cNvSpPr/>
          <p:nvPr/>
        </p:nvSpPr>
        <p:spPr>
          <a:xfrm>
            <a:off x="7116713" y="4730181"/>
            <a:ext cx="1091953" cy="1091953"/>
          </a:xfrm>
          <a:prstGeom prst="ellipse">
            <a:avLst/>
          </a:prstGeom>
          <a:solidFill>
            <a:srgbClr val="006464">
              <a:alpha val="30000"/>
            </a:srgbClr>
          </a:solidFill>
          <a:ln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V2</a:t>
            </a:r>
          </a:p>
        </p:txBody>
      </p:sp>
      <p:sp>
        <p:nvSpPr>
          <p:cNvPr id="9" name="Freccia a inversione 8">
            <a:extLst>
              <a:ext uri="{FF2B5EF4-FFF2-40B4-BE49-F238E27FC236}">
                <a16:creationId xmlns:a16="http://schemas.microsoft.com/office/drawing/2014/main" id="{E1F93211-40F6-7C7E-1DFB-E179A228C6DC}"/>
              </a:ext>
            </a:extLst>
          </p:cNvPr>
          <p:cNvSpPr/>
          <p:nvPr/>
        </p:nvSpPr>
        <p:spPr>
          <a:xfrm>
            <a:off x="659799" y="3240966"/>
            <a:ext cx="7267960" cy="1370344"/>
          </a:xfrm>
          <a:prstGeom prst="uturnArrow">
            <a:avLst>
              <a:gd name="adj1" fmla="val 14233"/>
              <a:gd name="adj2" fmla="val 19169"/>
              <a:gd name="adj3" fmla="val 21761"/>
              <a:gd name="adj4" fmla="val 43750"/>
              <a:gd name="adj5" fmla="val 100000"/>
            </a:avLst>
          </a:prstGeom>
          <a:solidFill>
            <a:srgbClr val="006464">
              <a:alpha val="30000"/>
            </a:srgbClr>
          </a:solidFill>
          <a:ln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it-IT" sz="1400" b="0" i="0" dirty="0">
                <a:solidFill>
                  <a:schemeClr val="tx1"/>
                </a:solidFill>
                <a:effectLst/>
              </a:rPr>
            </a:br>
            <a:endParaRPr lang="it-IT" sz="1400" b="0" i="0" dirty="0">
              <a:solidFill>
                <a:schemeClr val="tx1"/>
              </a:solidFill>
              <a:effectLst/>
            </a:endParaRPr>
          </a:p>
          <a:p>
            <a:pPr algn="ctr"/>
            <a:endParaRPr lang="it-IT" sz="1400" dirty="0">
              <a:solidFill>
                <a:schemeClr val="tx1"/>
              </a:solidFill>
            </a:endParaRPr>
          </a:p>
          <a:p>
            <a:pPr algn="ctr"/>
            <a:r>
              <a:rPr lang="it-IT" sz="1400" b="1" i="1" dirty="0">
                <a:solidFill>
                  <a:srgbClr val="FF0000"/>
                </a:solidFill>
              </a:rPr>
              <a:t>L</a:t>
            </a:r>
            <a:r>
              <a:rPr lang="it-IT" sz="1400" b="1" i="1" dirty="0">
                <a:solidFill>
                  <a:srgbClr val="FF0000"/>
                </a:solidFill>
                <a:effectLst/>
              </a:rPr>
              <a:t>abel</a:t>
            </a:r>
            <a:r>
              <a:rPr lang="it-IT" sz="1400" b="0" i="0" dirty="0">
                <a:solidFill>
                  <a:schemeClr val="tx1"/>
                </a:solidFill>
                <a:effectLst/>
              </a:rPr>
              <a:t> : nome della tratta.</a:t>
            </a:r>
          </a:p>
          <a:p>
            <a:pPr algn="ctr"/>
            <a:r>
              <a:rPr lang="it-IT" sz="1400" b="1" i="1" dirty="0" err="1">
                <a:solidFill>
                  <a:srgbClr val="FF0000"/>
                </a:solidFill>
              </a:rPr>
              <a:t>N</a:t>
            </a:r>
            <a:r>
              <a:rPr lang="it-IT" sz="1400" b="1" i="1" dirty="0" err="1">
                <a:solidFill>
                  <a:srgbClr val="FF0000"/>
                </a:solidFill>
                <a:effectLst/>
              </a:rPr>
              <a:t>um</a:t>
            </a:r>
            <a:r>
              <a:rPr lang="it-IT" sz="1400" b="1" i="1" dirty="0">
                <a:solidFill>
                  <a:srgbClr val="FF0000"/>
                </a:solidFill>
                <a:effectLst/>
              </a:rPr>
              <a:t> </a:t>
            </a:r>
            <a:r>
              <a:rPr lang="it-IT" sz="1400" b="1" i="1" dirty="0" err="1">
                <a:solidFill>
                  <a:srgbClr val="FF0000"/>
                </a:solidFill>
                <a:effectLst/>
              </a:rPr>
              <a:t>train</a:t>
            </a:r>
            <a:r>
              <a:rPr lang="it-IT" sz="1400" b="1" i="1" dirty="0">
                <a:solidFill>
                  <a:srgbClr val="FF0000"/>
                </a:solidFill>
                <a:effectLst/>
              </a:rPr>
              <a:t> </a:t>
            </a:r>
            <a:r>
              <a:rPr lang="it-IT" sz="1400" b="0" i="0" dirty="0">
                <a:solidFill>
                  <a:schemeClr val="tx1"/>
                </a:solidFill>
                <a:effectLst/>
              </a:rPr>
              <a:t>: numero di treni giornalieri transitanti tra il nodo sorgente e target.</a:t>
            </a:r>
          </a:p>
          <a:p>
            <a:pPr algn="ctr"/>
            <a:r>
              <a:rPr lang="it-IT" sz="1400" b="1" i="1" dirty="0">
                <a:solidFill>
                  <a:srgbClr val="FF0000"/>
                </a:solidFill>
              </a:rPr>
              <a:t>T</a:t>
            </a:r>
            <a:r>
              <a:rPr lang="it-IT" sz="1400" b="1" i="1" dirty="0">
                <a:solidFill>
                  <a:srgbClr val="FF0000"/>
                </a:solidFill>
                <a:effectLst/>
              </a:rPr>
              <a:t>ime second</a:t>
            </a:r>
            <a:r>
              <a:rPr lang="it-IT" sz="1400" b="1" i="0" dirty="0">
                <a:solidFill>
                  <a:srgbClr val="FF0000"/>
                </a:solidFill>
                <a:effectLst/>
              </a:rPr>
              <a:t> </a:t>
            </a:r>
            <a:r>
              <a:rPr lang="it-IT" sz="1400" b="0" i="0" dirty="0">
                <a:solidFill>
                  <a:schemeClr val="tx1"/>
                </a:solidFill>
                <a:effectLst/>
              </a:rPr>
              <a:t>: tempo medio giornaliero di percorrenza </a:t>
            </a:r>
          </a:p>
          <a:p>
            <a:pPr algn="ctr"/>
            <a:r>
              <a:rPr lang="it-IT" sz="1400" b="0" i="0" dirty="0">
                <a:solidFill>
                  <a:schemeClr val="tx1"/>
                </a:solidFill>
                <a:effectLst/>
              </a:rPr>
              <a:t>dei treni transitanti sulla tratta in secondi</a:t>
            </a:r>
            <a:endParaRPr lang="it-IT" sz="1400" dirty="0">
              <a:solidFill>
                <a:schemeClr val="tx1"/>
              </a:solidFill>
            </a:endParaRPr>
          </a:p>
          <a:p>
            <a:pPr algn="ctr"/>
            <a:br>
              <a:rPr lang="it-IT" sz="1400" dirty="0">
                <a:solidFill>
                  <a:schemeClr val="tx1"/>
                </a:solidFill>
              </a:rPr>
            </a:br>
            <a:br>
              <a:rPr lang="it-IT" sz="1400" dirty="0">
                <a:solidFill>
                  <a:schemeClr val="tx1"/>
                </a:solidFill>
              </a:rPr>
            </a:br>
            <a:endParaRPr lang="it-IT" sz="1400" dirty="0">
              <a:solidFill>
                <a:schemeClr val="tx1"/>
              </a:solidFill>
            </a:endParaRPr>
          </a:p>
        </p:txBody>
      </p:sp>
      <p:sp>
        <p:nvSpPr>
          <p:cNvPr id="10" name="Freccia a inversione 9">
            <a:extLst>
              <a:ext uri="{FF2B5EF4-FFF2-40B4-BE49-F238E27FC236}">
                <a16:creationId xmlns:a16="http://schemas.microsoft.com/office/drawing/2014/main" id="{58734324-4A92-407C-1164-766B5A67D535}"/>
              </a:ext>
            </a:extLst>
          </p:cNvPr>
          <p:cNvSpPr/>
          <p:nvPr/>
        </p:nvSpPr>
        <p:spPr>
          <a:xfrm rot="10800000">
            <a:off x="659800" y="5960461"/>
            <a:ext cx="7081527" cy="625823"/>
          </a:xfrm>
          <a:prstGeom prst="uturnArrow">
            <a:avLst>
              <a:gd name="adj1" fmla="val 27838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006464">
              <a:alpha val="30000"/>
            </a:srgbClr>
          </a:solidFill>
          <a:ln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9C9F64D-A977-ED2D-F6F0-1ED566B9B514}"/>
              </a:ext>
            </a:extLst>
          </p:cNvPr>
          <p:cNvSpPr txBox="1"/>
          <p:nvPr/>
        </p:nvSpPr>
        <p:spPr>
          <a:xfrm>
            <a:off x="8398276" y="4611310"/>
            <a:ext cx="372270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i="1" dirty="0">
                <a:solidFill>
                  <a:srgbClr val="FF0000"/>
                </a:solidFill>
                <a:latin typeface="Arial" panose="020B0604020202020204" pitchFamily="34" charset="0"/>
              </a:rPr>
              <a:t>L</a:t>
            </a:r>
            <a:r>
              <a:rPr lang="it-IT" sz="1400" b="1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abel</a:t>
            </a:r>
            <a:r>
              <a:rPr lang="it-IT" sz="1400" b="0" i="1" dirty="0">
                <a:effectLst/>
                <a:latin typeface="Arial" panose="020B0604020202020204" pitchFamily="34" charset="0"/>
              </a:rPr>
              <a:t> </a:t>
            </a:r>
            <a:r>
              <a:rPr lang="it-IT" sz="1400" b="0" i="0" dirty="0">
                <a:effectLst/>
                <a:latin typeface="Arial" panose="020B0604020202020204" pitchFamily="34" charset="0"/>
              </a:rPr>
              <a:t>: ID della stazione.</a:t>
            </a:r>
            <a:br>
              <a:rPr lang="it-IT" sz="1400" dirty="0"/>
            </a:br>
            <a:r>
              <a:rPr lang="it-IT" sz="1400" b="1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Name </a:t>
            </a:r>
            <a:r>
              <a:rPr lang="it-IT" sz="1400" b="0" i="0" dirty="0">
                <a:effectLst/>
                <a:latin typeface="Arial" panose="020B0604020202020204" pitchFamily="34" charset="0"/>
              </a:rPr>
              <a:t>: nome della stazione.</a:t>
            </a:r>
          </a:p>
          <a:p>
            <a:r>
              <a:rPr lang="it-IT" sz="1400" b="1" i="1" dirty="0">
                <a:solidFill>
                  <a:srgbClr val="FF0000"/>
                </a:solidFill>
                <a:latin typeface="Arial" panose="020B0604020202020204" pitchFamily="34" charset="0"/>
              </a:rPr>
              <a:t>T</a:t>
            </a:r>
            <a:r>
              <a:rPr lang="it-IT" sz="1400" b="1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otal </a:t>
            </a:r>
            <a:r>
              <a:rPr lang="it-IT" sz="1400" b="1" i="1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train</a:t>
            </a:r>
            <a:r>
              <a:rPr lang="it-IT" sz="1400" dirty="0">
                <a:latin typeface="Arial" panose="020B0604020202020204" pitchFamily="34" charset="0"/>
              </a:rPr>
              <a:t> : </a:t>
            </a:r>
            <a:r>
              <a:rPr lang="it-IT" sz="1400" b="0" i="0" dirty="0">
                <a:effectLst/>
                <a:latin typeface="Arial" panose="020B0604020202020204" pitchFamily="34" charset="0"/>
              </a:rPr>
              <a:t>numero totale di treni giornalieri che eseguono una fermata nella stazione.</a:t>
            </a:r>
            <a:endParaRPr lang="it-IT" sz="1400" b="1" i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r>
              <a:rPr lang="it-IT" sz="1400" b="1" i="1" dirty="0" err="1">
                <a:solidFill>
                  <a:srgbClr val="FF0000"/>
                </a:solidFill>
                <a:latin typeface="Arial" panose="020B0604020202020204" pitchFamily="34" charset="0"/>
              </a:rPr>
              <a:t>L</a:t>
            </a:r>
            <a:r>
              <a:rPr lang="it-IT" sz="1400" b="1" i="1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at</a:t>
            </a:r>
            <a:r>
              <a:rPr lang="it-IT" sz="1400" b="1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400" b="0" i="0" dirty="0">
                <a:effectLst/>
                <a:latin typeface="Arial" panose="020B0604020202020204" pitchFamily="34" charset="0"/>
              </a:rPr>
              <a:t>: latitudine della stazione.</a:t>
            </a:r>
          </a:p>
          <a:p>
            <a:r>
              <a:rPr lang="it-IT" sz="1400" b="1" i="1" dirty="0" err="1">
                <a:solidFill>
                  <a:srgbClr val="FF0000"/>
                </a:solidFill>
                <a:latin typeface="Arial" panose="020B0604020202020204" pitchFamily="34" charset="0"/>
              </a:rPr>
              <a:t>Lon</a:t>
            </a:r>
            <a:r>
              <a:rPr lang="it-IT" sz="1400" dirty="0">
                <a:latin typeface="Arial" panose="020B0604020202020204" pitchFamily="34" charset="0"/>
              </a:rPr>
              <a:t> : longitudine della stazione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1017237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17B06C31-F6F6-21E4-30FE-502265A0B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453"/>
            <a:ext cx="10515600" cy="835602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FF0000"/>
                </a:solidFill>
                <a:cs typeface="Arial" panose="020B0604020202020204" pitchFamily="34" charset="0"/>
              </a:rPr>
              <a:t>DISTRIBUZIONE DI GRADO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5F2A504-7C72-7D4C-6551-2B24A102A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79055"/>
            <a:ext cx="10425396" cy="473650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4533820-A6BC-73A8-EC8B-103A5A6CF373}"/>
              </a:ext>
            </a:extLst>
          </p:cNvPr>
          <p:cNvSpPr txBox="1"/>
          <p:nvPr/>
        </p:nvSpPr>
        <p:spPr>
          <a:xfrm>
            <a:off x="2074141" y="5971277"/>
            <a:ext cx="280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i="1" dirty="0" err="1">
                <a:solidFill>
                  <a:srgbClr val="FF0000"/>
                </a:solidFill>
              </a:rPr>
              <a:t>Assortatività</a:t>
            </a:r>
            <a:r>
              <a:rPr lang="it-IT" sz="2400" dirty="0"/>
              <a:t> = 0.23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C52AC9C-AE26-DA5F-0265-8A858FC85F60}"/>
              </a:ext>
            </a:extLst>
          </p:cNvPr>
          <p:cNvSpPr txBox="1"/>
          <p:nvPr/>
        </p:nvSpPr>
        <p:spPr>
          <a:xfrm>
            <a:off x="6197600" y="5878945"/>
            <a:ext cx="59112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Degree</a:t>
            </a:r>
            <a:r>
              <a:rPr lang="it-IT" b="0" i="0" dirty="0">
                <a:effectLst/>
                <a:latin typeface="Arial" panose="020B0604020202020204" pitchFamily="34" charset="0"/>
              </a:rPr>
              <a:t>: Milano Lambrate 1, Saronno 1, Monza 1</a:t>
            </a:r>
            <a:br>
              <a:rPr lang="it-IT" dirty="0"/>
            </a:br>
            <a:r>
              <a:rPr lang="it-IT" b="1" i="1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Weighted</a:t>
            </a:r>
            <a:r>
              <a:rPr lang="it-IT" b="0" i="0" dirty="0">
                <a:effectLst/>
                <a:latin typeface="Arial" panose="020B0604020202020204" pitchFamily="34" charset="0"/>
              </a:rPr>
              <a:t>: Milano Bovisa 1, Saronno 0.71, Monza 0.47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83591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17B06C31-F6F6-21E4-30FE-502265A0B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146087"/>
            <a:ext cx="10515600" cy="835602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FF0000"/>
                </a:solidFill>
                <a:cs typeface="Arial" panose="020B0604020202020204" pitchFamily="34" charset="0"/>
              </a:rPr>
              <a:t>COEFFICIENTE DI CLUSTERING?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312834F-4CFD-BAE4-50F2-5A0B3B433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17" y="1305232"/>
            <a:ext cx="10679365" cy="4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126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17B06C31-F6F6-21E4-30FE-502265A0B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236"/>
            <a:ext cx="10515600" cy="835602"/>
          </a:xfrm>
        </p:spPr>
        <p:txBody>
          <a:bodyPr/>
          <a:lstStyle/>
          <a:p>
            <a:pPr algn="ctr"/>
            <a:r>
              <a:rPr lang="it-IT" b="1">
                <a:solidFill>
                  <a:srgbClr val="FF0000"/>
                </a:solidFill>
                <a:cs typeface="Arial" panose="020B0604020202020204" pitchFamily="34" charset="0"/>
              </a:rPr>
              <a:t>Quali sono le stazioni più importanti?</a:t>
            </a:r>
            <a:endParaRPr lang="it-IT" b="1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5D83078-9C3C-B24E-33F8-D7D8BBB6FA0C}"/>
              </a:ext>
            </a:extLst>
          </p:cNvPr>
          <p:cNvSpPr txBox="1"/>
          <p:nvPr/>
        </p:nvSpPr>
        <p:spPr>
          <a:xfrm>
            <a:off x="1828800" y="1276392"/>
            <a:ext cx="8824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MILANO LAMBRATE </a:t>
            </a:r>
            <a:r>
              <a:rPr lang="it-IT" sz="2400" dirty="0">
                <a:sym typeface="Wingdings" panose="05000000000000000000" pitchFamily="2" charset="2"/>
              </a:rPr>
              <a:t> Stazione col maggior numero di binari entranti</a:t>
            </a:r>
            <a:endParaRPr lang="it-IT" sz="2400" dirty="0"/>
          </a:p>
        </p:txBody>
      </p:sp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FEA344DD-2097-FE8E-EF12-735596A5E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2763" y="1807725"/>
            <a:ext cx="9806473" cy="490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549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634</Words>
  <Application>Microsoft Office PowerPoint</Application>
  <PresentationFormat>Widescreen</PresentationFormat>
  <Paragraphs>165</Paragraphs>
  <Slides>18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Wingdings</vt:lpstr>
      <vt:lpstr>Tema di Office</vt:lpstr>
      <vt:lpstr>Graph Analysis on Trenord Routes</vt:lpstr>
      <vt:lpstr>OBIETTIVI</vt:lpstr>
      <vt:lpstr>DATASET</vt:lpstr>
      <vt:lpstr>PREPROCESSING</vt:lpstr>
      <vt:lpstr>NETWORK</vt:lpstr>
      <vt:lpstr>Come è strutturata la rete?</vt:lpstr>
      <vt:lpstr>DISTRIBUZIONE DI GRADO</vt:lpstr>
      <vt:lpstr>COEFFICIENTE DI CLUSTERING?</vt:lpstr>
      <vt:lpstr>Quali sono le stazioni più importanti?</vt:lpstr>
      <vt:lpstr>Quali sono le stazioni più importanti?</vt:lpstr>
      <vt:lpstr>Quali sono le stazioni più importanti?</vt:lpstr>
      <vt:lpstr>Quali sono le stazioni più importanti?</vt:lpstr>
      <vt:lpstr>Quali sono le stazioni più importanti?</vt:lpstr>
      <vt:lpstr>MERGED MEASURE</vt:lpstr>
      <vt:lpstr>Come cambia la situazione tenendo conto dei pesi?</vt:lpstr>
      <vt:lpstr>Quanto è vulnerabile la rete agli attacchi?</vt:lpstr>
      <vt:lpstr>Quanto è vulnerabile la rete agli attacchi?</vt:lpstr>
      <vt:lpstr>Quanto è vulnerabile la rete agli attacchi?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Analysis on Trenord Routes</dc:title>
  <dc:creator>Alessandro Gherardi</dc:creator>
  <cp:lastModifiedBy>Alessandro Gherardi</cp:lastModifiedBy>
  <cp:revision>11</cp:revision>
  <dcterms:created xsi:type="dcterms:W3CDTF">2022-06-28T14:46:17Z</dcterms:created>
  <dcterms:modified xsi:type="dcterms:W3CDTF">2022-06-30T13:02:51Z</dcterms:modified>
</cp:coreProperties>
</file>